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9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_rels/slideMaster9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theme/theme9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08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</p:sldIdLst>
  <p:sldSz cx="14630400" cy="8229600"/>
  <p:notesSz cx="8229600" cy="14630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notesMaster" Target="notesMasters/notesMaster1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73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74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D55FE89A-BBC2-4AC5-851D-9B58804BB57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7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E02BEED8-64D5-49A1-AA53-9F35827B6F62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7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E4428AFE-7DA9-4BD0-A385-82A36EA6DC7C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7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C6D51858-0F96-4400-95AF-E56F795C5C37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8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A1E5DF6D-49BC-4CAA-89C1-E661DF0E2786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8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AC3B457F-178C-4D40-935C-117448295E92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8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57E087C9-269F-4A98-930A-D13641DB3B27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8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A3509CE7-CC60-49B3-90FB-AFC98898E69A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9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9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02FF40A6-7E01-46BB-8F54-DCF8B695FDC7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9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9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A654BC01-1AD8-455F-9121-65DA632623BD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3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6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1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5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6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7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8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5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6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7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1.xml"/><Relationship Id="rId8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Image 0" descr=""/>
          <p:cNvPicPr/>
          <p:nvPr/>
        </p:nvPicPr>
        <p:blipFill>
          <a:blip r:embed="rId2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" name="Image 0" descr=""/>
          <p:cNvPicPr/>
          <p:nvPr/>
        </p:nvPicPr>
        <p:blipFill>
          <a:blip r:embed="rId2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44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Image 0" descr=""/>
          <p:cNvPicPr/>
          <p:nvPr/>
        </p:nvPicPr>
        <p:blipFill>
          <a:blip r:embed="rId2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85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Image 0" descr=""/>
          <p:cNvPicPr/>
          <p:nvPr/>
        </p:nvPicPr>
        <p:blipFill>
          <a:blip r:embed="rId2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126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6" name="Image 0" descr=""/>
          <p:cNvPicPr/>
          <p:nvPr/>
        </p:nvPicPr>
        <p:blipFill>
          <a:blip r:embed="rId2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167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Image 0" descr=""/>
          <p:cNvPicPr/>
          <p:nvPr/>
        </p:nvPicPr>
        <p:blipFill>
          <a:blip r:embed="rId2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208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Image 0" descr=""/>
          <p:cNvPicPr/>
          <p:nvPr/>
        </p:nvPicPr>
        <p:blipFill>
          <a:blip r:embed="rId2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249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9" name="Image 0" descr=""/>
          <p:cNvPicPr/>
          <p:nvPr/>
        </p:nvPicPr>
        <p:blipFill>
          <a:blip r:embed="rId2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290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0" name="Image 0" descr=""/>
          <p:cNvPicPr/>
          <p:nvPr/>
        </p:nvPicPr>
        <p:blipFill>
          <a:blip r:embed="rId2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331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2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49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6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73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85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97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Image 0" descr="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>
            <a:noFill/>
          </a:ln>
        </p:spPr>
      </p:pic>
      <p:sp>
        <p:nvSpPr>
          <p:cNvPr id="376" name="CustomShape 1"/>
          <p:cNvSpPr/>
          <p:nvPr/>
        </p:nvSpPr>
        <p:spPr>
          <a:xfrm>
            <a:off x="793800" y="2095920"/>
            <a:ext cx="7556040" cy="195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CustomShape 2"/>
          <p:cNvSpPr/>
          <p:nvPr/>
        </p:nvSpPr>
        <p:spPr>
          <a:xfrm>
            <a:off x="793800" y="4392720"/>
            <a:ext cx="7556040" cy="108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Redis is an open-source, in-memory data store known for its high performance and versatility. It's a popular choice for various applications, including caching, session management, and real-time analytics.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793800" y="5753520"/>
            <a:ext cx="362520" cy="362520"/>
          </a:xfrm>
          <a:prstGeom prst="roundRect">
            <a:avLst>
              <a:gd name="adj" fmla="val 25194296"/>
            </a:avLst>
          </a:prstGeom>
          <a:noFill/>
          <a:ln w="75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4"/>
          <p:cNvSpPr/>
          <p:nvPr/>
        </p:nvSpPr>
        <p:spPr>
          <a:xfrm>
            <a:off x="1270080" y="5736600"/>
            <a:ext cx="22064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TextShape 5"/>
          <p:cNvSpPr txBox="1"/>
          <p:nvPr/>
        </p:nvSpPr>
        <p:spPr>
          <a:xfrm>
            <a:off x="822960" y="439920"/>
            <a:ext cx="11223720" cy="3400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1" lang="en-US" sz="6150" spc="-1" strike="noStrike">
                <a:solidFill>
                  <a:srgbClr val="282824"/>
                </a:solidFill>
                <a:latin typeface="Lato"/>
                <a:ea typeface="Lato"/>
              </a:rPr>
              <a:t>Redis: An </a:t>
            </a:r>
            <a:endParaRPr b="0" lang="en-US" sz="6150" spc="-1" strike="noStrike">
              <a:latin typeface="Arial"/>
            </a:endParaRPr>
          </a:p>
          <a:p>
            <a:r>
              <a:rPr b="1" lang="en-US" sz="6150" spc="-1" strike="noStrike">
                <a:solidFill>
                  <a:srgbClr val="282824"/>
                </a:solidFill>
                <a:latin typeface="Lato"/>
                <a:ea typeface="Lato"/>
              </a:rPr>
              <a:t>In-Memory Data Structure Store</a:t>
            </a:r>
            <a:endParaRPr b="0" lang="en-US" sz="61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CustomShape 1"/>
          <p:cNvSpPr/>
          <p:nvPr/>
        </p:nvSpPr>
        <p:spPr>
          <a:xfrm>
            <a:off x="519480" y="274320"/>
            <a:ext cx="6559560" cy="46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550"/>
              </a:lnSpc>
            </a:pPr>
            <a:r>
              <a:rPr b="1" lang="en-US" sz="4450" spc="-1" strike="noStrike">
                <a:solidFill>
                  <a:srgbClr val="282824"/>
                </a:solidFill>
                <a:latin typeface="Lato"/>
                <a:ea typeface="Lato"/>
              </a:rPr>
              <a:t>Redis vs. Relational Databases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82" name="CustomShape 2"/>
          <p:cNvSpPr/>
          <p:nvPr/>
        </p:nvSpPr>
        <p:spPr>
          <a:xfrm>
            <a:off x="519480" y="1114920"/>
            <a:ext cx="2429640" cy="23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282824"/>
                </a:solidFill>
                <a:latin typeface="Lato"/>
                <a:ea typeface="Lato"/>
              </a:rPr>
              <a:t>Redis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3" name="CustomShape 3"/>
          <p:cNvSpPr/>
          <p:nvPr/>
        </p:nvSpPr>
        <p:spPr>
          <a:xfrm>
            <a:off x="519480" y="1497960"/>
            <a:ext cx="5351760" cy="71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In-memory, high performance, ideal for caching, session management, and real-time data. Data stored as key-value pairs, lists, sets, hashes, and sorted sets.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84" name="CustomShape 4"/>
          <p:cNvSpPr/>
          <p:nvPr/>
        </p:nvSpPr>
        <p:spPr>
          <a:xfrm>
            <a:off x="6352560" y="1114920"/>
            <a:ext cx="2429640" cy="23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282824"/>
                </a:solidFill>
                <a:latin typeface="Lato"/>
                <a:ea typeface="Lato"/>
              </a:rPr>
              <a:t>Relational Databases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5" name="CustomShape 5"/>
          <p:cNvSpPr/>
          <p:nvPr/>
        </p:nvSpPr>
        <p:spPr>
          <a:xfrm>
            <a:off x="6352560" y="1497960"/>
            <a:ext cx="5351760" cy="71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Disk-based, structured data storage, ideal for transactional data, complex queries, and data integrity. Data organized into tables with rows and columns.</a:t>
            </a:r>
            <a:endParaRPr b="0" lang="en-US" sz="1750" spc="-1" strike="noStrike">
              <a:latin typeface="Arial"/>
            </a:endParaRPr>
          </a:p>
        </p:txBody>
      </p:sp>
      <p:pic>
        <p:nvPicPr>
          <p:cNvPr id="386" name="" descr=""/>
          <p:cNvPicPr/>
          <p:nvPr/>
        </p:nvPicPr>
        <p:blipFill>
          <a:blip r:embed="rId1"/>
          <a:stretch/>
        </p:blipFill>
        <p:spPr>
          <a:xfrm>
            <a:off x="685080" y="3614400"/>
            <a:ext cx="7910280" cy="4116240"/>
          </a:xfrm>
          <a:prstGeom prst="rect">
            <a:avLst/>
          </a:prstGeom>
          <a:ln>
            <a:noFill/>
          </a:ln>
        </p:spPr>
      </p:pic>
      <p:sp>
        <p:nvSpPr>
          <p:cNvPr id="387" name="CustomShape 6"/>
          <p:cNvSpPr/>
          <p:nvPr/>
        </p:nvSpPr>
        <p:spPr>
          <a:xfrm>
            <a:off x="12618720" y="7589520"/>
            <a:ext cx="2011680" cy="640080"/>
          </a:xfrm>
          <a:prstGeom prst="rect">
            <a:avLst/>
          </a:prstGeom>
          <a:solidFill>
            <a:srgbClr val="d0d7df"/>
          </a:solid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Image 0" descr="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>
            <a:noFill/>
          </a:ln>
        </p:spPr>
      </p:pic>
      <p:sp>
        <p:nvSpPr>
          <p:cNvPr id="389" name="CustomShape 1"/>
          <p:cNvSpPr/>
          <p:nvPr/>
        </p:nvSpPr>
        <p:spPr>
          <a:xfrm>
            <a:off x="793800" y="2574000"/>
            <a:ext cx="5678640" cy="70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550"/>
              </a:lnSpc>
            </a:pPr>
            <a:r>
              <a:rPr b="1" lang="en-US" sz="4450" spc="-1" strike="noStrike">
                <a:solidFill>
                  <a:srgbClr val="282824"/>
                </a:solidFill>
                <a:latin typeface="Lato"/>
                <a:ea typeface="Lato"/>
              </a:rPr>
              <a:t>Key-Value Data Model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90" name="CustomShape 2"/>
          <p:cNvSpPr/>
          <p:nvPr/>
        </p:nvSpPr>
        <p:spPr>
          <a:xfrm>
            <a:off x="793800" y="3622680"/>
            <a:ext cx="3664440" cy="2032560"/>
          </a:xfrm>
          <a:prstGeom prst="roundRect">
            <a:avLst>
              <a:gd name="adj" fmla="val 1674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1" name="CustomShape 3"/>
          <p:cNvSpPr/>
          <p:nvPr/>
        </p:nvSpPr>
        <p:spPr>
          <a:xfrm>
            <a:off x="1020600" y="3849480"/>
            <a:ext cx="283500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Key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92" name="CustomShape 4"/>
          <p:cNvSpPr/>
          <p:nvPr/>
        </p:nvSpPr>
        <p:spPr>
          <a:xfrm>
            <a:off x="1020600" y="4340160"/>
            <a:ext cx="3210840" cy="108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Unique identifier for each data entry. Typically a string, but can be other data types.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93" name="CustomShape 5"/>
          <p:cNvSpPr/>
          <p:nvPr/>
        </p:nvSpPr>
        <p:spPr>
          <a:xfrm>
            <a:off x="4685400" y="3622680"/>
            <a:ext cx="3664440" cy="2032560"/>
          </a:xfrm>
          <a:prstGeom prst="roundRect">
            <a:avLst>
              <a:gd name="adj" fmla="val 1674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CustomShape 6"/>
          <p:cNvSpPr/>
          <p:nvPr/>
        </p:nvSpPr>
        <p:spPr>
          <a:xfrm>
            <a:off x="4912200" y="3849480"/>
            <a:ext cx="283500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Value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95" name="CustomShape 7"/>
          <p:cNvSpPr/>
          <p:nvPr/>
        </p:nvSpPr>
        <p:spPr>
          <a:xfrm>
            <a:off x="4912200" y="4340160"/>
            <a:ext cx="3210840" cy="108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Actual data associated with the key. Can be a string, list, set, hash, or sorted set.</a:t>
            </a:r>
            <a:endParaRPr b="0" lang="en-US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Image 0" descr="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>
            <a:noFill/>
          </a:ln>
        </p:spPr>
      </p:pic>
      <p:sp>
        <p:nvSpPr>
          <p:cNvPr id="397" name="CustomShape 1"/>
          <p:cNvSpPr/>
          <p:nvPr/>
        </p:nvSpPr>
        <p:spPr>
          <a:xfrm>
            <a:off x="793800" y="1461240"/>
            <a:ext cx="5670360" cy="70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550"/>
              </a:lnSpc>
            </a:pPr>
            <a:r>
              <a:rPr b="1" lang="en-US" sz="4450" spc="-1" strike="noStrike">
                <a:solidFill>
                  <a:srgbClr val="282824"/>
                </a:solidFill>
                <a:latin typeface="Lato"/>
                <a:ea typeface="Lato"/>
              </a:rPr>
              <a:t>Redis Data Structures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98" name="CustomShape 2"/>
          <p:cNvSpPr/>
          <p:nvPr/>
        </p:nvSpPr>
        <p:spPr>
          <a:xfrm>
            <a:off x="793800" y="276516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CustomShape 3"/>
          <p:cNvSpPr/>
          <p:nvPr/>
        </p:nvSpPr>
        <p:spPr>
          <a:xfrm>
            <a:off x="950400" y="2850120"/>
            <a:ext cx="196920" cy="33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650"/>
              </a:lnSpc>
            </a:pPr>
            <a:r>
              <a:rPr b="1" lang="en-US" sz="2650" spc="-1" strike="noStrike">
                <a:solidFill>
                  <a:srgbClr val="4a4a45"/>
                </a:solidFill>
                <a:latin typeface="Lato"/>
                <a:ea typeface="Lato"/>
              </a:rPr>
              <a:t>1</a:t>
            </a:r>
            <a:endParaRPr b="0" lang="en-US" sz="2650" spc="-1" strike="noStrike">
              <a:latin typeface="Arial"/>
            </a:endParaRPr>
          </a:p>
        </p:txBody>
      </p:sp>
      <p:sp>
        <p:nvSpPr>
          <p:cNvPr id="400" name="CustomShape 4"/>
          <p:cNvSpPr/>
          <p:nvPr/>
        </p:nvSpPr>
        <p:spPr>
          <a:xfrm>
            <a:off x="1531080" y="2765160"/>
            <a:ext cx="283500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Strings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01" name="CustomShape 5"/>
          <p:cNvSpPr/>
          <p:nvPr/>
        </p:nvSpPr>
        <p:spPr>
          <a:xfrm>
            <a:off x="1531080" y="3255480"/>
            <a:ext cx="2927520" cy="72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Simple key-value pairs where the value is a string.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02" name="CustomShape 6"/>
          <p:cNvSpPr/>
          <p:nvPr/>
        </p:nvSpPr>
        <p:spPr>
          <a:xfrm>
            <a:off x="4685400" y="276516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CustomShape 7"/>
          <p:cNvSpPr/>
          <p:nvPr/>
        </p:nvSpPr>
        <p:spPr>
          <a:xfrm>
            <a:off x="4842000" y="2850120"/>
            <a:ext cx="196920" cy="33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650"/>
              </a:lnSpc>
            </a:pPr>
            <a:r>
              <a:rPr b="1" lang="en-US" sz="2650" spc="-1" strike="noStrike">
                <a:solidFill>
                  <a:srgbClr val="4a4a45"/>
                </a:solidFill>
                <a:latin typeface="Lato"/>
                <a:ea typeface="Lato"/>
              </a:rPr>
              <a:t>2</a:t>
            </a:r>
            <a:endParaRPr b="0" lang="en-US" sz="2650" spc="-1" strike="noStrike">
              <a:latin typeface="Arial"/>
            </a:endParaRPr>
          </a:p>
        </p:txBody>
      </p:sp>
      <p:sp>
        <p:nvSpPr>
          <p:cNvPr id="404" name="CustomShape 8"/>
          <p:cNvSpPr/>
          <p:nvPr/>
        </p:nvSpPr>
        <p:spPr>
          <a:xfrm>
            <a:off x="5422680" y="2765160"/>
            <a:ext cx="283500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Lists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05" name="CustomShape 9"/>
          <p:cNvSpPr/>
          <p:nvPr/>
        </p:nvSpPr>
        <p:spPr>
          <a:xfrm>
            <a:off x="5422680" y="3255480"/>
            <a:ext cx="2927520" cy="108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Ordered collections of strings, used for queues, stacks, and sorted lists.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06" name="CustomShape 10"/>
          <p:cNvSpPr/>
          <p:nvPr/>
        </p:nvSpPr>
        <p:spPr>
          <a:xfrm>
            <a:off x="793800" y="482616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CustomShape 11"/>
          <p:cNvSpPr/>
          <p:nvPr/>
        </p:nvSpPr>
        <p:spPr>
          <a:xfrm>
            <a:off x="950400" y="4911480"/>
            <a:ext cx="196920" cy="33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650"/>
              </a:lnSpc>
            </a:pPr>
            <a:r>
              <a:rPr b="1" lang="en-US" sz="2650" spc="-1" strike="noStrike">
                <a:solidFill>
                  <a:srgbClr val="4a4a45"/>
                </a:solidFill>
                <a:latin typeface="Lato"/>
                <a:ea typeface="Lato"/>
              </a:rPr>
              <a:t>3</a:t>
            </a:r>
            <a:endParaRPr b="0" lang="en-US" sz="2650" spc="-1" strike="noStrike">
              <a:latin typeface="Arial"/>
            </a:endParaRPr>
          </a:p>
        </p:txBody>
      </p:sp>
      <p:sp>
        <p:nvSpPr>
          <p:cNvPr id="408" name="CustomShape 12"/>
          <p:cNvSpPr/>
          <p:nvPr/>
        </p:nvSpPr>
        <p:spPr>
          <a:xfrm>
            <a:off x="1531080" y="4826160"/>
            <a:ext cx="283500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Sets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09" name="CustomShape 13"/>
          <p:cNvSpPr/>
          <p:nvPr/>
        </p:nvSpPr>
        <p:spPr>
          <a:xfrm>
            <a:off x="1531080" y="5316840"/>
            <a:ext cx="2927520" cy="145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Unordered collections of unique strings, useful for membership checks and set operations.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10" name="CustomShape 14"/>
          <p:cNvSpPr/>
          <p:nvPr/>
        </p:nvSpPr>
        <p:spPr>
          <a:xfrm>
            <a:off x="4685400" y="482616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CustomShape 15"/>
          <p:cNvSpPr/>
          <p:nvPr/>
        </p:nvSpPr>
        <p:spPr>
          <a:xfrm>
            <a:off x="4842000" y="4911480"/>
            <a:ext cx="196920" cy="33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650"/>
              </a:lnSpc>
            </a:pPr>
            <a:r>
              <a:rPr b="1" lang="en-US" sz="2650" spc="-1" strike="noStrike">
                <a:solidFill>
                  <a:srgbClr val="4a4a45"/>
                </a:solidFill>
                <a:latin typeface="Lato"/>
                <a:ea typeface="Lato"/>
              </a:rPr>
              <a:t>4</a:t>
            </a:r>
            <a:endParaRPr b="0" lang="en-US" sz="2650" spc="-1" strike="noStrike">
              <a:latin typeface="Arial"/>
            </a:endParaRPr>
          </a:p>
        </p:txBody>
      </p:sp>
      <p:sp>
        <p:nvSpPr>
          <p:cNvPr id="412" name="CustomShape 16"/>
          <p:cNvSpPr/>
          <p:nvPr/>
        </p:nvSpPr>
        <p:spPr>
          <a:xfrm>
            <a:off x="5422680" y="4826160"/>
            <a:ext cx="283500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Hashes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13" name="CustomShape 17"/>
          <p:cNvSpPr/>
          <p:nvPr/>
        </p:nvSpPr>
        <p:spPr>
          <a:xfrm>
            <a:off x="5422680" y="5316840"/>
            <a:ext cx="2927520" cy="108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Key-value pairs within a key, allowing for storing structured data like objects.</a:t>
            </a:r>
            <a:endParaRPr b="0" lang="en-US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>
            <a:noFill/>
          </a:ln>
        </p:spPr>
      </p:pic>
      <p:sp>
        <p:nvSpPr>
          <p:cNvPr id="415" name="CustomShape 1"/>
          <p:cNvSpPr/>
          <p:nvPr/>
        </p:nvSpPr>
        <p:spPr>
          <a:xfrm>
            <a:off x="6280200" y="1775880"/>
            <a:ext cx="5670360" cy="70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550"/>
              </a:lnSpc>
            </a:pPr>
            <a:r>
              <a:rPr b="1" lang="en-US" sz="4450" spc="-1" strike="noStrike">
                <a:solidFill>
                  <a:srgbClr val="282824"/>
                </a:solidFill>
                <a:latin typeface="Lato"/>
                <a:ea typeface="Lato"/>
              </a:rPr>
              <a:t>Redis Persistence</a:t>
            </a:r>
            <a:endParaRPr b="0" lang="en-US" sz="4450" spc="-1" strike="noStrike">
              <a:latin typeface="Arial"/>
            </a:endParaRPr>
          </a:p>
        </p:txBody>
      </p:sp>
      <p:pic>
        <p:nvPicPr>
          <p:cNvPr id="416" name="Image 1" descr=""/>
          <p:cNvPicPr/>
          <p:nvPr/>
        </p:nvPicPr>
        <p:blipFill>
          <a:blip r:embed="rId2"/>
          <a:stretch/>
        </p:blipFill>
        <p:spPr>
          <a:xfrm>
            <a:off x="6280200" y="2824920"/>
            <a:ext cx="1133640" cy="1814040"/>
          </a:xfrm>
          <a:prstGeom prst="rect">
            <a:avLst/>
          </a:prstGeom>
          <a:ln>
            <a:noFill/>
          </a:ln>
        </p:spPr>
      </p:pic>
      <p:sp>
        <p:nvSpPr>
          <p:cNvPr id="417" name="CustomShape 2"/>
          <p:cNvSpPr/>
          <p:nvPr/>
        </p:nvSpPr>
        <p:spPr>
          <a:xfrm>
            <a:off x="7754400" y="3051720"/>
            <a:ext cx="375912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RDB (Redis Database Backup)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18" name="CustomShape 3"/>
          <p:cNvSpPr/>
          <p:nvPr/>
        </p:nvSpPr>
        <p:spPr>
          <a:xfrm>
            <a:off x="7754400" y="3542040"/>
            <a:ext cx="6081840" cy="72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Creates periodic snapshots of the entire Redis dataset, ensuring data recovery in case of failure.</a:t>
            </a:r>
            <a:endParaRPr b="0" lang="en-US" sz="1750" spc="-1" strike="noStrike">
              <a:latin typeface="Arial"/>
            </a:endParaRPr>
          </a:p>
        </p:txBody>
      </p:sp>
      <p:pic>
        <p:nvPicPr>
          <p:cNvPr id="419" name="Image 2" descr=""/>
          <p:cNvPicPr/>
          <p:nvPr/>
        </p:nvPicPr>
        <p:blipFill>
          <a:blip r:embed="rId3"/>
          <a:stretch/>
        </p:blipFill>
        <p:spPr>
          <a:xfrm>
            <a:off x="6280200" y="4639320"/>
            <a:ext cx="1133640" cy="1814040"/>
          </a:xfrm>
          <a:prstGeom prst="rect">
            <a:avLst/>
          </a:prstGeom>
          <a:ln>
            <a:noFill/>
          </a:ln>
        </p:spPr>
      </p:pic>
      <p:sp>
        <p:nvSpPr>
          <p:cNvPr id="420" name="CustomShape 4"/>
          <p:cNvSpPr/>
          <p:nvPr/>
        </p:nvSpPr>
        <p:spPr>
          <a:xfrm>
            <a:off x="7754400" y="4866120"/>
            <a:ext cx="303084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AOF (Append-Only File)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21" name="CustomShape 5"/>
          <p:cNvSpPr/>
          <p:nvPr/>
        </p:nvSpPr>
        <p:spPr>
          <a:xfrm>
            <a:off x="7754400" y="5356440"/>
            <a:ext cx="6081840" cy="72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Logs all write operations to a file, allowing for recovering data from the last successful write.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22" name="CustomShape 6"/>
          <p:cNvSpPr/>
          <p:nvPr/>
        </p:nvSpPr>
        <p:spPr>
          <a:xfrm>
            <a:off x="12618720" y="7589520"/>
            <a:ext cx="2011680" cy="640080"/>
          </a:xfrm>
          <a:prstGeom prst="rect">
            <a:avLst/>
          </a:prstGeom>
          <a:solidFill>
            <a:srgbClr val="d0d7df"/>
          </a:solid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Image 0" descr="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>
            <a:noFill/>
          </a:ln>
        </p:spPr>
      </p:pic>
      <p:sp>
        <p:nvSpPr>
          <p:cNvPr id="424" name="CustomShape 1"/>
          <p:cNvSpPr/>
          <p:nvPr/>
        </p:nvSpPr>
        <p:spPr>
          <a:xfrm>
            <a:off x="793800" y="1670760"/>
            <a:ext cx="7556040" cy="141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5550"/>
              </a:lnSpc>
            </a:pPr>
            <a:r>
              <a:rPr b="1" lang="en-US" sz="4450" spc="-1" strike="noStrike">
                <a:solidFill>
                  <a:srgbClr val="282824"/>
                </a:solidFill>
                <a:latin typeface="Lato"/>
                <a:ea typeface="Lato"/>
              </a:rPr>
              <a:t>Redis Replication and High Availability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425" name="CustomShape 2"/>
          <p:cNvSpPr/>
          <p:nvPr/>
        </p:nvSpPr>
        <p:spPr>
          <a:xfrm>
            <a:off x="793800" y="3428280"/>
            <a:ext cx="7556040" cy="3130200"/>
          </a:xfrm>
          <a:prstGeom prst="roundRect">
            <a:avLst>
              <a:gd name="adj" fmla="val 1087"/>
            </a:avLst>
          </a:prstGeom>
          <a:noFill/>
          <a:ln w="7560">
            <a:solidFill>
              <a:srgbClr val="000000">
                <a:alpha val="8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CustomShape 3"/>
          <p:cNvSpPr/>
          <p:nvPr/>
        </p:nvSpPr>
        <p:spPr>
          <a:xfrm>
            <a:off x="801360" y="3436200"/>
            <a:ext cx="7540920" cy="1375920"/>
          </a:xfrm>
          <a:prstGeom prst="rect">
            <a:avLst/>
          </a:prstGeom>
          <a:solidFill>
            <a:srgbClr val="ffffff">
              <a:alpha val="4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CustomShape 4"/>
          <p:cNvSpPr/>
          <p:nvPr/>
        </p:nvSpPr>
        <p:spPr>
          <a:xfrm>
            <a:off x="1028160" y="3579840"/>
            <a:ext cx="3312720" cy="36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Master Node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28" name="CustomShape 5"/>
          <p:cNvSpPr/>
          <p:nvPr/>
        </p:nvSpPr>
        <p:spPr>
          <a:xfrm>
            <a:off x="4802760" y="3579840"/>
            <a:ext cx="3312720" cy="108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Primary node responsible for handling all write operations and data updates.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29" name="CustomShape 6"/>
          <p:cNvSpPr/>
          <p:nvPr/>
        </p:nvSpPr>
        <p:spPr>
          <a:xfrm>
            <a:off x="801360" y="4812120"/>
            <a:ext cx="7540920" cy="1738800"/>
          </a:xfrm>
          <a:prstGeom prst="rect">
            <a:avLst/>
          </a:prstGeom>
          <a:solidFill>
            <a:srgbClr val="000000">
              <a:alpha val="4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CustomShape 7"/>
          <p:cNvSpPr/>
          <p:nvPr/>
        </p:nvSpPr>
        <p:spPr>
          <a:xfrm>
            <a:off x="1028160" y="4955760"/>
            <a:ext cx="3312720" cy="36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Slave Nodes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31" name="CustomShape 8"/>
          <p:cNvSpPr/>
          <p:nvPr/>
        </p:nvSpPr>
        <p:spPr>
          <a:xfrm>
            <a:off x="4802760" y="4955760"/>
            <a:ext cx="3312720" cy="145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Secondary nodes that replicate data from the master node, providing read-only access and failover support.</a:t>
            </a:r>
            <a:endParaRPr b="0" lang="en-US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2835000"/>
          </a:xfrm>
          <a:prstGeom prst="rect">
            <a:avLst/>
          </a:prstGeom>
          <a:ln>
            <a:noFill/>
          </a:ln>
        </p:spPr>
      </p:pic>
      <p:sp>
        <p:nvSpPr>
          <p:cNvPr id="433" name="CustomShape 1"/>
          <p:cNvSpPr/>
          <p:nvPr/>
        </p:nvSpPr>
        <p:spPr>
          <a:xfrm>
            <a:off x="793800" y="4002840"/>
            <a:ext cx="9813600" cy="70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550"/>
              </a:lnSpc>
            </a:pPr>
            <a:r>
              <a:rPr b="1" lang="en-US" sz="4450" spc="-1" strike="noStrike">
                <a:solidFill>
                  <a:srgbClr val="282824"/>
                </a:solidFill>
                <a:latin typeface="Lato"/>
                <a:ea typeface="Lato"/>
              </a:rPr>
              <a:t>Redis Pub/Sub and Messaging Patterns</a:t>
            </a:r>
            <a:endParaRPr b="0" lang="en-US" sz="4450" spc="-1" strike="noStrike">
              <a:latin typeface="Arial"/>
            </a:endParaRPr>
          </a:p>
        </p:txBody>
      </p:sp>
      <p:pic>
        <p:nvPicPr>
          <p:cNvPr id="434" name="Image 1" descr=""/>
          <p:cNvPicPr/>
          <p:nvPr/>
        </p:nvPicPr>
        <p:blipFill>
          <a:blip r:embed="rId2"/>
          <a:stretch/>
        </p:blipFill>
        <p:spPr>
          <a:xfrm>
            <a:off x="793800" y="5051880"/>
            <a:ext cx="566640" cy="566640"/>
          </a:xfrm>
          <a:prstGeom prst="rect">
            <a:avLst/>
          </a:prstGeom>
          <a:ln>
            <a:noFill/>
          </a:ln>
        </p:spPr>
      </p:pic>
      <p:sp>
        <p:nvSpPr>
          <p:cNvPr id="435" name="CustomShape 2"/>
          <p:cNvSpPr/>
          <p:nvPr/>
        </p:nvSpPr>
        <p:spPr>
          <a:xfrm>
            <a:off x="793800" y="5845680"/>
            <a:ext cx="283500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Publish/Subscribe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36" name="CustomShape 3"/>
          <p:cNvSpPr/>
          <p:nvPr/>
        </p:nvSpPr>
        <p:spPr>
          <a:xfrm>
            <a:off x="793800" y="6336000"/>
            <a:ext cx="6350760" cy="72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Allows clients to subscribe to channels and receive messages published by other clients.</a:t>
            </a:r>
            <a:endParaRPr b="0" lang="en-US" sz="1750" spc="-1" strike="noStrike">
              <a:latin typeface="Arial"/>
            </a:endParaRPr>
          </a:p>
        </p:txBody>
      </p:sp>
      <p:pic>
        <p:nvPicPr>
          <p:cNvPr id="437" name="Image 2" descr=""/>
          <p:cNvPicPr/>
          <p:nvPr/>
        </p:nvPicPr>
        <p:blipFill>
          <a:blip r:embed="rId3"/>
          <a:stretch/>
        </p:blipFill>
        <p:spPr>
          <a:xfrm>
            <a:off x="7485120" y="5051880"/>
            <a:ext cx="566640" cy="566640"/>
          </a:xfrm>
          <a:prstGeom prst="rect">
            <a:avLst/>
          </a:prstGeom>
          <a:ln>
            <a:noFill/>
          </a:ln>
        </p:spPr>
      </p:pic>
      <p:sp>
        <p:nvSpPr>
          <p:cNvPr id="438" name="CustomShape 4"/>
          <p:cNvSpPr/>
          <p:nvPr/>
        </p:nvSpPr>
        <p:spPr>
          <a:xfrm>
            <a:off x="7485120" y="5845680"/>
            <a:ext cx="283500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1" lang="en-US" sz="2200" spc="-1" strike="noStrike">
                <a:solidFill>
                  <a:srgbClr val="4a4a45"/>
                </a:solidFill>
                <a:latin typeface="Lato"/>
                <a:ea typeface="Lato"/>
              </a:rPr>
              <a:t>Message Queues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39" name="CustomShape 5"/>
          <p:cNvSpPr/>
          <p:nvPr/>
        </p:nvSpPr>
        <p:spPr>
          <a:xfrm>
            <a:off x="7485120" y="6336000"/>
            <a:ext cx="6351120" cy="72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Uses lists as message queues, allowing for asynchronous communication and task processing.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40" name="CustomShape 6"/>
          <p:cNvSpPr/>
          <p:nvPr/>
        </p:nvSpPr>
        <p:spPr>
          <a:xfrm>
            <a:off x="12618720" y="7589520"/>
            <a:ext cx="2011680" cy="640080"/>
          </a:xfrm>
          <a:prstGeom prst="rect">
            <a:avLst/>
          </a:prstGeom>
          <a:solidFill>
            <a:srgbClr val="d0d7df"/>
          </a:solid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>
            <a:noFill/>
          </a:ln>
        </p:spPr>
      </p:pic>
      <p:sp>
        <p:nvSpPr>
          <p:cNvPr id="442" name="CustomShape 1"/>
          <p:cNvSpPr/>
          <p:nvPr/>
        </p:nvSpPr>
        <p:spPr>
          <a:xfrm>
            <a:off x="6171120" y="644040"/>
            <a:ext cx="7247880" cy="61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4799"/>
              </a:lnSpc>
            </a:pPr>
            <a:r>
              <a:rPr b="1" lang="en-US" sz="3850" spc="-1" strike="noStrike">
                <a:solidFill>
                  <a:srgbClr val="282824"/>
                </a:solidFill>
                <a:latin typeface="Lato"/>
                <a:ea typeface="Lato"/>
              </a:rPr>
              <a:t>Redis Use Cases and Applications</a:t>
            </a:r>
            <a:endParaRPr b="0" lang="en-US" sz="3850" spc="-1" strike="noStrike">
              <a:latin typeface="Arial"/>
            </a:endParaRPr>
          </a:p>
        </p:txBody>
      </p:sp>
      <p:sp>
        <p:nvSpPr>
          <p:cNvPr id="443" name="CustomShape 2"/>
          <p:cNvSpPr/>
          <p:nvPr/>
        </p:nvSpPr>
        <p:spPr>
          <a:xfrm>
            <a:off x="6453360" y="1549080"/>
            <a:ext cx="22680" cy="6036120"/>
          </a:xfrm>
          <a:prstGeom prst="roundRect">
            <a:avLst>
              <a:gd name="adj" fmla="val 128408"/>
            </a:avLst>
          </a:prstGeom>
          <a:solidFill>
            <a:srgbClr val="cbc5b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CustomShape 3"/>
          <p:cNvSpPr/>
          <p:nvPr/>
        </p:nvSpPr>
        <p:spPr>
          <a:xfrm>
            <a:off x="6662160" y="1977840"/>
            <a:ext cx="684360" cy="22680"/>
          </a:xfrm>
          <a:prstGeom prst="roundRect">
            <a:avLst>
              <a:gd name="adj" fmla="val 128408"/>
            </a:avLst>
          </a:prstGeom>
          <a:solidFill>
            <a:srgbClr val="cbc5b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CustomShape 4"/>
          <p:cNvSpPr/>
          <p:nvPr/>
        </p:nvSpPr>
        <p:spPr>
          <a:xfrm>
            <a:off x="6244560" y="1769400"/>
            <a:ext cx="439920" cy="439920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6" name="CustomShape 5"/>
          <p:cNvSpPr/>
          <p:nvPr/>
        </p:nvSpPr>
        <p:spPr>
          <a:xfrm>
            <a:off x="6379560" y="1842480"/>
            <a:ext cx="169920" cy="29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299"/>
              </a:lnSpc>
            </a:pPr>
            <a:r>
              <a:rPr b="1" lang="en-US" sz="2300" spc="-1" strike="noStrike">
                <a:solidFill>
                  <a:srgbClr val="4a4a45"/>
                </a:solidFill>
                <a:latin typeface="Lato"/>
                <a:ea typeface="Lato"/>
              </a:rPr>
              <a:t>1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447" name="CustomShape 6"/>
          <p:cNvSpPr/>
          <p:nvPr/>
        </p:nvSpPr>
        <p:spPr>
          <a:xfrm>
            <a:off x="7540920" y="1744920"/>
            <a:ext cx="2445840" cy="30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401"/>
              </a:lnSpc>
            </a:pPr>
            <a:r>
              <a:rPr b="1" lang="en-US" sz="1900" spc="-1" strike="noStrike">
                <a:solidFill>
                  <a:srgbClr val="4a4a45"/>
                </a:solidFill>
                <a:latin typeface="Lato"/>
                <a:ea typeface="Lato"/>
              </a:rPr>
              <a:t>Caching</a:t>
            </a:r>
            <a:endParaRPr b="0" lang="en-US" sz="1900" spc="-1" strike="noStrike">
              <a:latin typeface="Arial"/>
            </a:endParaRPr>
          </a:p>
        </p:txBody>
      </p:sp>
      <p:sp>
        <p:nvSpPr>
          <p:cNvPr id="448" name="CustomShape 7"/>
          <p:cNvSpPr/>
          <p:nvPr/>
        </p:nvSpPr>
        <p:spPr>
          <a:xfrm>
            <a:off x="7540920" y="2167920"/>
            <a:ext cx="6404400" cy="62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449"/>
              </a:lnSpc>
            </a:pPr>
            <a:r>
              <a:rPr b="0" lang="en-US" sz="1500" spc="-1" strike="noStrike">
                <a:solidFill>
                  <a:srgbClr val="4a4a45"/>
                </a:solidFill>
                <a:latin typeface="Lato"/>
                <a:ea typeface="Lato"/>
              </a:rPr>
              <a:t>Speeding up web applications by storing frequently accessed data in memory.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449" name="CustomShape 8"/>
          <p:cNvSpPr/>
          <p:nvPr/>
        </p:nvSpPr>
        <p:spPr>
          <a:xfrm>
            <a:off x="6662160" y="3614400"/>
            <a:ext cx="684360" cy="22680"/>
          </a:xfrm>
          <a:prstGeom prst="roundRect">
            <a:avLst>
              <a:gd name="adj" fmla="val 128408"/>
            </a:avLst>
          </a:prstGeom>
          <a:solidFill>
            <a:srgbClr val="cbc5b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0" name="CustomShape 9"/>
          <p:cNvSpPr/>
          <p:nvPr/>
        </p:nvSpPr>
        <p:spPr>
          <a:xfrm>
            <a:off x="6244560" y="3405600"/>
            <a:ext cx="439920" cy="439920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1" name="CustomShape 10"/>
          <p:cNvSpPr/>
          <p:nvPr/>
        </p:nvSpPr>
        <p:spPr>
          <a:xfrm>
            <a:off x="6379560" y="3479040"/>
            <a:ext cx="169920" cy="29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299"/>
              </a:lnSpc>
            </a:pPr>
            <a:r>
              <a:rPr b="1" lang="en-US" sz="2300" spc="-1" strike="noStrike">
                <a:solidFill>
                  <a:srgbClr val="4a4a45"/>
                </a:solidFill>
                <a:latin typeface="Lato"/>
                <a:ea typeface="Lato"/>
              </a:rPr>
              <a:t>2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452" name="CustomShape 11"/>
          <p:cNvSpPr/>
          <p:nvPr/>
        </p:nvSpPr>
        <p:spPr>
          <a:xfrm>
            <a:off x="7540920" y="3381120"/>
            <a:ext cx="2445840" cy="30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401"/>
              </a:lnSpc>
            </a:pPr>
            <a:r>
              <a:rPr b="1" lang="en-US" sz="1900" spc="-1" strike="noStrike">
                <a:solidFill>
                  <a:srgbClr val="4a4a45"/>
                </a:solidFill>
                <a:latin typeface="Lato"/>
                <a:ea typeface="Lato"/>
              </a:rPr>
              <a:t>Session Management</a:t>
            </a:r>
            <a:endParaRPr b="0" lang="en-US" sz="1900" spc="-1" strike="noStrike">
              <a:latin typeface="Arial"/>
            </a:endParaRPr>
          </a:p>
        </p:txBody>
      </p:sp>
      <p:sp>
        <p:nvSpPr>
          <p:cNvPr id="453" name="CustomShape 12"/>
          <p:cNvSpPr/>
          <p:nvPr/>
        </p:nvSpPr>
        <p:spPr>
          <a:xfrm>
            <a:off x="7540920" y="3804120"/>
            <a:ext cx="6404400" cy="31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449"/>
              </a:lnSpc>
            </a:pPr>
            <a:r>
              <a:rPr b="0" lang="en-US" sz="1500" spc="-1" strike="noStrike">
                <a:solidFill>
                  <a:srgbClr val="4a4a45"/>
                </a:solidFill>
                <a:latin typeface="Lato"/>
                <a:ea typeface="Lato"/>
              </a:rPr>
              <a:t>Maintaining user session data in a highly scalable and reliable way.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454" name="CustomShape 13"/>
          <p:cNvSpPr/>
          <p:nvPr/>
        </p:nvSpPr>
        <p:spPr>
          <a:xfrm>
            <a:off x="6662160" y="4937400"/>
            <a:ext cx="684360" cy="22680"/>
          </a:xfrm>
          <a:prstGeom prst="roundRect">
            <a:avLst>
              <a:gd name="adj" fmla="val 128408"/>
            </a:avLst>
          </a:prstGeom>
          <a:solidFill>
            <a:srgbClr val="cbc5b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5" name="CustomShape 14"/>
          <p:cNvSpPr/>
          <p:nvPr/>
        </p:nvSpPr>
        <p:spPr>
          <a:xfrm>
            <a:off x="6244560" y="4728600"/>
            <a:ext cx="439920" cy="439920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6" name="CustomShape 15"/>
          <p:cNvSpPr/>
          <p:nvPr/>
        </p:nvSpPr>
        <p:spPr>
          <a:xfrm>
            <a:off x="6379560" y="4802040"/>
            <a:ext cx="169920" cy="29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299"/>
              </a:lnSpc>
            </a:pPr>
            <a:r>
              <a:rPr b="1" lang="en-US" sz="2300" spc="-1" strike="noStrike">
                <a:solidFill>
                  <a:srgbClr val="4a4a45"/>
                </a:solidFill>
                <a:latin typeface="Lato"/>
                <a:ea typeface="Lato"/>
              </a:rPr>
              <a:t>3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457" name="CustomShape 16"/>
          <p:cNvSpPr/>
          <p:nvPr/>
        </p:nvSpPr>
        <p:spPr>
          <a:xfrm>
            <a:off x="7540920" y="4704120"/>
            <a:ext cx="2445840" cy="30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401"/>
              </a:lnSpc>
            </a:pPr>
            <a:r>
              <a:rPr b="1" lang="en-US" sz="1900" spc="-1" strike="noStrike">
                <a:solidFill>
                  <a:srgbClr val="4a4a45"/>
                </a:solidFill>
                <a:latin typeface="Lato"/>
                <a:ea typeface="Lato"/>
              </a:rPr>
              <a:t>Real-Time Analytics</a:t>
            </a:r>
            <a:endParaRPr b="0" lang="en-US" sz="1900" spc="-1" strike="noStrike">
              <a:latin typeface="Arial"/>
            </a:endParaRPr>
          </a:p>
        </p:txBody>
      </p:sp>
      <p:sp>
        <p:nvSpPr>
          <p:cNvPr id="458" name="CustomShape 17"/>
          <p:cNvSpPr/>
          <p:nvPr/>
        </p:nvSpPr>
        <p:spPr>
          <a:xfrm>
            <a:off x="7540920" y="5127480"/>
            <a:ext cx="6404400" cy="62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449"/>
              </a:lnSpc>
            </a:pPr>
            <a:r>
              <a:rPr b="0" lang="en-US" sz="1500" spc="-1" strike="noStrike">
                <a:solidFill>
                  <a:srgbClr val="4a4a45"/>
                </a:solidFill>
                <a:latin typeface="Lato"/>
                <a:ea typeface="Lato"/>
              </a:rPr>
              <a:t>Processing and analyzing large amounts of data in real-time, allowing for quick insights.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459" name="CustomShape 18"/>
          <p:cNvSpPr/>
          <p:nvPr/>
        </p:nvSpPr>
        <p:spPr>
          <a:xfrm>
            <a:off x="6662160" y="6573600"/>
            <a:ext cx="684360" cy="22680"/>
          </a:xfrm>
          <a:prstGeom prst="roundRect">
            <a:avLst>
              <a:gd name="adj" fmla="val 128408"/>
            </a:avLst>
          </a:prstGeom>
          <a:solidFill>
            <a:srgbClr val="cbc5b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0" name="CustomShape 19"/>
          <p:cNvSpPr/>
          <p:nvPr/>
        </p:nvSpPr>
        <p:spPr>
          <a:xfrm>
            <a:off x="6244560" y="6364800"/>
            <a:ext cx="439920" cy="439920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1" name="CustomShape 20"/>
          <p:cNvSpPr/>
          <p:nvPr/>
        </p:nvSpPr>
        <p:spPr>
          <a:xfrm>
            <a:off x="6379560" y="6438240"/>
            <a:ext cx="169920" cy="29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299"/>
              </a:lnSpc>
            </a:pPr>
            <a:r>
              <a:rPr b="1" lang="en-US" sz="2300" spc="-1" strike="noStrike">
                <a:solidFill>
                  <a:srgbClr val="4a4a45"/>
                </a:solidFill>
                <a:latin typeface="Lato"/>
                <a:ea typeface="Lato"/>
              </a:rPr>
              <a:t>4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462" name="CustomShape 21"/>
          <p:cNvSpPr/>
          <p:nvPr/>
        </p:nvSpPr>
        <p:spPr>
          <a:xfrm>
            <a:off x="7540920" y="6340320"/>
            <a:ext cx="2445840" cy="30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401"/>
              </a:lnSpc>
            </a:pPr>
            <a:r>
              <a:rPr b="1" lang="en-US" sz="1900" spc="-1" strike="noStrike">
                <a:solidFill>
                  <a:srgbClr val="4a4a45"/>
                </a:solidFill>
                <a:latin typeface="Lato"/>
                <a:ea typeface="Lato"/>
              </a:rPr>
              <a:t>Messaging</a:t>
            </a:r>
            <a:endParaRPr b="0" lang="en-US" sz="1900" spc="-1" strike="noStrike">
              <a:latin typeface="Arial"/>
            </a:endParaRPr>
          </a:p>
        </p:txBody>
      </p:sp>
      <p:sp>
        <p:nvSpPr>
          <p:cNvPr id="463" name="CustomShape 22"/>
          <p:cNvSpPr/>
          <p:nvPr/>
        </p:nvSpPr>
        <p:spPr>
          <a:xfrm>
            <a:off x="7540920" y="6763680"/>
            <a:ext cx="6404400" cy="62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449"/>
              </a:lnSpc>
            </a:pPr>
            <a:r>
              <a:rPr b="0" lang="en-US" sz="1500" spc="-1" strike="noStrike">
                <a:solidFill>
                  <a:srgbClr val="4a4a45"/>
                </a:solidFill>
                <a:latin typeface="Lato"/>
                <a:ea typeface="Lato"/>
              </a:rPr>
              <a:t>Facilitating communication between different parts of an application, enabling asynchronous interactions.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464" name="CustomShape 23"/>
          <p:cNvSpPr/>
          <p:nvPr/>
        </p:nvSpPr>
        <p:spPr>
          <a:xfrm>
            <a:off x="12618720" y="7589520"/>
            <a:ext cx="2011680" cy="640080"/>
          </a:xfrm>
          <a:prstGeom prst="rect">
            <a:avLst/>
          </a:prstGeom>
          <a:solidFill>
            <a:srgbClr val="d0d7df"/>
          </a:solid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2835000"/>
          </a:xfrm>
          <a:prstGeom prst="rect">
            <a:avLst/>
          </a:prstGeom>
          <a:ln>
            <a:noFill/>
          </a:ln>
        </p:spPr>
      </p:pic>
      <p:sp>
        <p:nvSpPr>
          <p:cNvPr id="466" name="CustomShape 1"/>
          <p:cNvSpPr/>
          <p:nvPr/>
        </p:nvSpPr>
        <p:spPr>
          <a:xfrm>
            <a:off x="793800" y="4645080"/>
            <a:ext cx="7808040" cy="70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550"/>
              </a:lnSpc>
            </a:pPr>
            <a:r>
              <a:rPr b="1" lang="en-US" sz="4450" spc="-1" strike="noStrike">
                <a:solidFill>
                  <a:srgbClr val="282824"/>
                </a:solidFill>
                <a:latin typeface="Lato"/>
                <a:ea typeface="Lato"/>
              </a:rPr>
              <a:t>Conclusion and Key Takeaways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467" name="CustomShape 2"/>
          <p:cNvSpPr/>
          <p:nvPr/>
        </p:nvSpPr>
        <p:spPr>
          <a:xfrm>
            <a:off x="793800" y="5693760"/>
            <a:ext cx="13042440" cy="72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</a:pPr>
            <a:r>
              <a:rPr b="0" lang="en-US" sz="1750" spc="-1" strike="noStrike">
                <a:solidFill>
                  <a:srgbClr val="4a4a45"/>
                </a:solidFill>
                <a:latin typeface="Lato"/>
                <a:ea typeface="Lato"/>
              </a:rPr>
              <a:t>Redis is a powerful and versatile in-memory data store that offers high performance, scalability, and flexibility. Its key-value data model, data structures, persistence options, and messaging capabilities make it suitable for a wide range of applications.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68" name="CustomShape 3"/>
          <p:cNvSpPr/>
          <p:nvPr/>
        </p:nvSpPr>
        <p:spPr>
          <a:xfrm>
            <a:off x="12618720" y="7589520"/>
            <a:ext cx="2011680" cy="640080"/>
          </a:xfrm>
          <a:prstGeom prst="rect">
            <a:avLst/>
          </a:prstGeom>
          <a:solidFill>
            <a:srgbClr val="d0d7df"/>
          </a:solid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Application>Neat_Office/6.2.8.2$Windows_x86 LibreOffice_project/</Applicat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2024-09-06T14:42:51Z</dcterms:created>
  <dc:creator>PptxGenJS</dc:creator>
  <dc:description/>
  <dc:language>en-US</dc:language>
  <cp:lastModifiedBy/>
  <dcterms:modified xsi:type="dcterms:W3CDTF">2024-09-08T21:53:38Z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PptxGenJS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9</vt:i4>
  </property>
  <property fmtid="{D5CDD505-2E9C-101B-9397-08002B2CF9AE}" pid="9" name="PresentationFormat">
    <vt:lpwstr>On-screen Show (16:9)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9</vt:i4>
  </property>
</Properties>
</file>